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E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1097280"/>
            <a:ext cx="1097280" cy="1097280"/>
          </a:xfrm>
          <a:prstGeom prst="rect">
            <a:avLst/>
          </a:prstGeom>
          <a:solidFill>
            <a:srgbClr val="4F46E5"/>
          </a:solidFill>
          <a:ln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BV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1234440"/>
            <a:ext cx="66751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5200" b="1">
                <a:solidFill>
                  <a:srgbClr val="FFFFFF"/>
                </a:solidFill>
                <a:latin typeface="Calibri"/>
              </a:defRPr>
            </a:pPr>
            <a:r>
              <a:t>BankingVibe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2148840"/>
            <a:ext cx="66751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F59E0B"/>
                </a:solidFill>
                <a:latin typeface="Calibri"/>
              </a:defRPr>
            </a:pPr>
            <a:r>
              <a:t>The Smarter Way to Compare Financial Products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1680" y="2697480"/>
            <a:ext cx="66751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94A3B8"/>
                </a:solidFill>
                <a:latin typeface="Calibri"/>
              </a:defRPr>
            </a:pPr>
            <a:r>
              <a:t>Connecting Americans with the Best Rates, Cards &amp; Coverage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4F46E5"/>
          </a:solidFill>
          <a:ln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09160"/>
            <a:ext cx="85953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FFFFFF"/>
                </a:solidFill>
                <a:latin typeface="Calibri"/>
              </a:defRPr>
            </a:pPr>
            <a:r>
              <a:t>bankingvibe.com | Investor Presentation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Financial Projections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 b="1">
                <a:solidFill>
                  <a:srgbClr val="4F46E5"/>
                </a:solidFill>
                <a:latin typeface="Calibri"/>
              </a:defRPr>
            </a:pPr>
            <a:r>
              <a:t>2026 (Est.)</a:t>
            </a:r>
          </a:p>
          <a:p>
            <a:pPr>
              <a:defRPr sz="1200">
                <a:solidFill>
                  <a:srgbClr val="0F0E17"/>
                </a:solidFill>
                <a:latin typeface="Calibri"/>
              </a:defRPr>
            </a:pPr>
            <a:r>
              <a:t>500K visitors | $200K MRR | $2.4M ARR | 78% margin</a:t>
            </a:r>
          </a:p>
          <a:p>
            <a:pPr>
              <a:spcBef>
                <a:spcPts val="800"/>
              </a:spcBef>
              <a:defRPr sz="1600" b="1">
                <a:solidFill>
                  <a:srgbClr val="4F46E5"/>
                </a:solidFill>
                <a:latin typeface="Calibri"/>
              </a:defRPr>
            </a:pPr>
            <a:r>
              <a:t>2027 (Proj.)</a:t>
            </a:r>
          </a:p>
          <a:p>
            <a:pPr>
              <a:defRPr sz="1200">
                <a:solidFill>
                  <a:srgbClr val="0F0E17"/>
                </a:solidFill>
                <a:latin typeface="Calibri"/>
              </a:defRPr>
            </a:pPr>
            <a:r>
              <a:t>2.1M visitors | $850K MRR | $10.2M ARR | 81% margin</a:t>
            </a:r>
          </a:p>
          <a:p>
            <a:pPr>
              <a:spcBef>
                <a:spcPts val="800"/>
              </a:spcBef>
              <a:defRPr sz="1600" b="1">
                <a:solidFill>
                  <a:srgbClr val="4F46E5"/>
                </a:solidFill>
                <a:latin typeface="Calibri"/>
              </a:defRPr>
            </a:pPr>
            <a:r>
              <a:t>2028 (Proj.)</a:t>
            </a:r>
          </a:p>
          <a:p>
            <a:pPr>
              <a:defRPr sz="1200">
                <a:solidFill>
                  <a:srgbClr val="0F0E17"/>
                </a:solidFill>
                <a:latin typeface="Calibri"/>
              </a:defRPr>
            </a:pPr>
            <a:r>
              <a:t>6.8M visitors | $2.4M MRR | $28.8M ARR | 84% margin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3434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64748B"/>
                </a:solidFill>
                <a:latin typeface="Calibri Light"/>
              </a:defRPr>
            </a:pPr>
            <a:r>
              <a:t>Projections based on current growth rate (340% QoQ) and planned product expansion. Assumes seed funding secured by Q2 2026.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E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  <a:latin typeface="Calibri"/>
              </a:defRPr>
            </a:pPr>
            <a:r>
              <a:t>We're Raising $2.5M Seed 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Calibri Light"/>
              </a:defRPr>
            </a:pPr>
            <a:r>
              <a:t>To accelerate growth, launch mobile app, and expand to 500+ lender partners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371600"/>
            <a:ext cx="1828800" cy="228600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463040"/>
            <a:ext cx="1645920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3200" b="1">
                <a:solidFill>
                  <a:srgbClr val="F59E0B"/>
                </a:solidFill>
                <a:latin typeface="Calibri"/>
              </a:defRPr>
            </a:pPr>
            <a:r>
              <a:t>40%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031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Product &amp; Tech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514600"/>
            <a:ext cx="1645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94A3B8"/>
                </a:solidFill>
                <a:latin typeface="Calibri Light"/>
              </a:defRPr>
            </a:pPr>
            <a:r>
              <a:t>Mobile app, AI matching, API integrations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2423160" y="1371600"/>
            <a:ext cx="1828800" cy="228600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14600" y="1463040"/>
            <a:ext cx="1645920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3200" b="1">
                <a:solidFill>
                  <a:srgbClr val="4F46E5"/>
                </a:solidFill>
                <a:latin typeface="Calibri"/>
              </a:defRPr>
            </a:pPr>
            <a:r>
              <a:t>30%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21031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Marketing &amp; SEO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4600" y="2514600"/>
            <a:ext cx="1645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94A3B8"/>
                </a:solidFill>
                <a:latin typeface="Calibri Light"/>
              </a:defRPr>
            </a:pPr>
            <a:r>
              <a:t>Content, paid acquisition, brand awareness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80560" y="1371600"/>
            <a:ext cx="1828800" cy="228600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463040"/>
            <a:ext cx="1645920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3200" b="1">
                <a:solidFill>
                  <a:srgbClr val="10B981"/>
                </a:solidFill>
                <a:latin typeface="Calibri"/>
              </a:defRPr>
            </a:pPr>
            <a:r>
              <a:t>20%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1031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Partnerships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514600"/>
            <a:ext cx="1645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94A3B8"/>
                </a:solidFill>
                <a:latin typeface="Calibri Light"/>
              </a:defRPr>
            </a:pPr>
            <a:r>
              <a:t>Lender onboarding, insurance carriers, B2B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537960" y="1371600"/>
            <a:ext cx="2194560" cy="228600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629400" y="1463040"/>
            <a:ext cx="2011679" cy="6400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3200" b="1">
                <a:solidFill>
                  <a:srgbClr val="8B5CF6"/>
                </a:solidFill>
                <a:latin typeface="Calibri"/>
              </a:defRPr>
            </a:pPr>
            <a:r>
              <a:t>10%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2103120"/>
            <a:ext cx="20116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Operations &amp; Team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29400" y="2514600"/>
            <a:ext cx="2011679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94A3B8"/>
                </a:solidFill>
                <a:latin typeface="Calibri Light"/>
              </a:defRPr>
            </a:pPr>
            <a:r>
              <a:t>Hiring, legal, compliance, infrastructure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3840480"/>
            <a:ext cx="8412480" cy="777240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3931920"/>
            <a:ext cx="82296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>
                <a:solidFill>
                  <a:srgbClr val="FFFFFF"/>
                </a:solidFill>
                <a:latin typeface="Calibri"/>
              </a:defRPr>
            </a:pPr>
            <a:r>
              <a:t>Target close: Q2 2026 | Lead investor commitments: $800K secured | Currently in diligence with 3 institutional funds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E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886200" y="457200"/>
            <a:ext cx="1371600" cy="1371600"/>
          </a:xfrm>
          <a:prstGeom prst="rect">
            <a:avLst/>
          </a:prstGeom>
          <a:solidFill>
            <a:srgbClr val="4F46E5"/>
          </a:solidFill>
          <a:ln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BV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96596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BankingVibe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834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59E0B"/>
                </a:solidFill>
                <a:latin typeface="Calibri"/>
              </a:defRPr>
            </a:pPr>
            <a:r>
              <a:t>The Smarter Way to Compare Financial Products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3375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300">
                <a:solidFill>
                  <a:srgbClr val="94A3B8"/>
                </a:solidFill>
                <a:latin typeface="Calibri Light"/>
              </a:defRPr>
            </a:pPr>
            <a:r>
              <a:t>Let's build the future of personal finance together.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C7D2FE"/>
                </a:solidFill>
                <a:latin typeface="Calibri"/>
              </a:defRPr>
            </a:pPr>
            <a:r>
              <a:t>bipan@spunkads.com | bankingvibe.com | @BankingVibe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36592"/>
            <a:ext cx="91440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000">
                <a:solidFill>
                  <a:srgbClr val="FFFFFF"/>
                </a:solidFill>
                <a:latin typeface="Calibri"/>
              </a:defRPr>
            </a:pPr>
            <a:r>
              <a:t>© 2026 BankingVibe — Confidential &amp; Proprietary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The Problem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05840"/>
            <a:ext cx="256032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rapezoid 4"/>
          <p:cNvSpPr/>
          <p:nvPr/>
        </p:nvSpPr>
        <p:spPr>
          <a:xfrm>
            <a:off x="1188720" y="1143000"/>
            <a:ext cx="640080" cy="640080"/>
          </a:xfrm>
          <a:prstGeom prst="trapezoid">
            <a:avLst/>
          </a:prstGeom>
          <a:solidFill>
            <a:srgbClr val="FEE2E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34440" y="118872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/>
            </a:pPr>
            <a:r>
              <a:t>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F0E17"/>
                </a:solidFill>
                <a:latin typeface="Calibri"/>
              </a:defRPr>
            </a:pPr>
            <a:r>
              <a:t>Overwhelming Choices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2377440"/>
            <a:ext cx="24688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64748B"/>
                </a:solidFill>
                <a:latin typeface="Calibri Light"/>
              </a:defRPr>
            </a:pPr>
            <a:r>
              <a:t>Over 10,000 financial products across loans, cards, and insurance. No easy way to compare them all.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005840"/>
            <a:ext cx="256032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rapezoid 9"/>
          <p:cNvSpPr/>
          <p:nvPr/>
        </p:nvSpPr>
        <p:spPr>
          <a:xfrm>
            <a:off x="4114800" y="1143000"/>
            <a:ext cx="640080" cy="640080"/>
          </a:xfrm>
          <a:prstGeom prst="trapezoid">
            <a:avLst/>
          </a:prstGeom>
          <a:solidFill>
            <a:srgbClr val="FEF3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60520" y="118872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/>
            </a:pPr>
            <a:r>
              <a:t>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F0E17"/>
                </a:solidFill>
                <a:latin typeface="Calibri"/>
              </a:defRPr>
            </a:pPr>
            <a:r>
              <a:t>Hidden Fees &amp; Fine Print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2377440"/>
            <a:ext cx="24688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64748B"/>
                </a:solidFill>
                <a:latin typeface="Calibri Light"/>
              </a:defRPr>
            </a:pPr>
            <a:r>
              <a:t>67% of Americans overpay for financial products because they don't know better options exist.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1005840"/>
            <a:ext cx="256032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rapezoid 14"/>
          <p:cNvSpPr/>
          <p:nvPr/>
        </p:nvSpPr>
        <p:spPr>
          <a:xfrm>
            <a:off x="7040880" y="1143000"/>
            <a:ext cx="640080" cy="640080"/>
          </a:xfrm>
          <a:prstGeom prst="trapezoid">
            <a:avLst/>
          </a:prstGeom>
          <a:solidFill>
            <a:srgbClr val="EEF2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086600" y="1188720"/>
            <a:ext cx="548640" cy="5486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000"/>
            </a:pPr>
            <a:r>
              <a:t>📊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63640" y="1874519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F0E17"/>
                </a:solidFill>
                <a:latin typeface="Calibri"/>
              </a:defRPr>
            </a:pPr>
            <a:r>
              <a:t>No Trusted Source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2377440"/>
            <a:ext cx="24688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64748B"/>
                </a:solidFill>
                <a:latin typeface="Calibri Light"/>
              </a:defRPr>
            </a:pPr>
            <a:r>
              <a:t>Existing comparison sites are cluttered, ad-heavy, and biased toward highest-paying advertisers.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4572000"/>
            <a:ext cx="8412480" cy="411480"/>
          </a:xfrm>
          <a:prstGeom prst="rect">
            <a:avLst/>
          </a:prstGeom>
          <a:solidFill>
            <a:srgbClr val="EEF2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4572000"/>
            <a:ext cx="8412480" cy="4114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1100" b="1">
                <a:solidFill>
                  <a:srgbClr val="3730A3"/>
                </a:solidFill>
                <a:latin typeface="Calibri"/>
              </a:defRPr>
            </a:pPr>
            <a:r>
              <a:t>Americans waste an estimated $280 billion annually by not optimizing their financial products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E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FFFFF"/>
                </a:solidFill>
                <a:latin typeface="Calibri"/>
              </a:defRPr>
            </a:pPr>
            <a:r>
              <a:t>BankingVibe: One Platform for Every Financial Decision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Calibri Light"/>
              </a:defRPr>
            </a:pPr>
            <a:r>
              <a:t>Compare, filter, and apply to the best financial products — in minutes.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463040"/>
            <a:ext cx="3931920" cy="146304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55448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59E0B"/>
                </a:solidFill>
                <a:latin typeface="Calibri"/>
              </a:defRPr>
            </a:pPr>
            <a:r>
              <a:t>🏦 Loans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Calibri Light"/>
              </a:defRPr>
            </a:pPr>
            <a:r>
              <a:t>Personal, auto, student &amp; business loans — compare 200+ lenders instantly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6320" y="1463040"/>
            <a:ext cx="3931920" cy="146304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0" y="155448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59E0B"/>
                </a:solidFill>
                <a:latin typeface="Calibri"/>
              </a:defRPr>
            </a:pPr>
            <a:r>
              <a:t>💳 Credit Cards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196596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Calibri Light"/>
              </a:defRPr>
            </a:pPr>
            <a:r>
              <a:t>Cashback, travel rewards, balance transfer — find your perfect card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3108960"/>
            <a:ext cx="3931920" cy="146304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20040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59E0B"/>
                </a:solidFill>
                <a:latin typeface="Calibri"/>
              </a:defRPr>
            </a:pPr>
            <a:r>
              <a:t>🛡️ Insurance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61188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Calibri Light"/>
              </a:defRPr>
            </a:pPr>
            <a:r>
              <a:t>Auto, home, life &amp; health insurance — compare top carriers side by side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3108960"/>
            <a:ext cx="3931920" cy="146304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0" y="3200400"/>
            <a:ext cx="3474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59E0B"/>
                </a:solidFill>
                <a:latin typeface="Calibri"/>
              </a:defRPr>
            </a:pPr>
            <a:r>
              <a:t>📝 Guides &amp;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0" y="361188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94A3B8"/>
                </a:solidFill>
                <a:latin typeface="Calibri Light"/>
              </a:defRPr>
            </a:pPr>
            <a:r>
              <a:t>Expert articles, calculators &amp; rate trackers to educate &amp; empower users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A Massive, Underserved Market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05840"/>
            <a:ext cx="256032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097280"/>
            <a:ext cx="237744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200" b="1">
                <a:solidFill>
                  <a:srgbClr val="4F46E5"/>
                </a:solidFill>
                <a:latin typeface="Calibri"/>
              </a:defRPr>
            </a:pPr>
            <a:r>
              <a:t>$4.2T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116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0F0E17"/>
                </a:solidFill>
                <a:latin typeface="Calibri"/>
              </a:defRPr>
            </a:pPr>
            <a:r>
              <a:t>US Consumer Credit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37744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Annual value of loans, cards &amp; insurance products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1840" y="1005840"/>
            <a:ext cx="256032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83280" y="1097280"/>
            <a:ext cx="237744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200" b="1">
                <a:solidFill>
                  <a:srgbClr val="F59E0B"/>
                </a:solidFill>
                <a:latin typeface="Calibri"/>
              </a:defRPr>
            </a:pPr>
            <a:r>
              <a:t>$12.8B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3280" y="20116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0F0E17"/>
                </a:solidFill>
                <a:latin typeface="Calibri"/>
              </a:defRPr>
            </a:pPr>
            <a:r>
              <a:t>Fintech Lead Gen Market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37744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Expected to grow 18% CAGR through 2030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7920" y="1005840"/>
            <a:ext cx="256032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9359" y="1097280"/>
            <a:ext cx="237744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200" b="1">
                <a:solidFill>
                  <a:srgbClr val="10B981"/>
                </a:solidFill>
                <a:latin typeface="Calibri"/>
              </a:defRPr>
            </a:pPr>
            <a:r>
              <a:t>220M+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59" y="20116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0F0E17"/>
                </a:solidFill>
                <a:latin typeface="Calibri"/>
              </a:defRPr>
            </a:pPr>
            <a:r>
              <a:t>US Adults 18-65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59" y="237744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Potential comparison shoppers for financial products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200400"/>
            <a:ext cx="8412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33832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4F46E5"/>
                </a:solidFill>
                <a:latin typeface="Calibri"/>
              </a:defRPr>
            </a:pPr>
            <a:r>
              <a:t>TAM: $12.8B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3749039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Total addressable fintech comparison market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74720" y="33832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59E0B"/>
                </a:solidFill>
                <a:latin typeface="Calibri"/>
              </a:defRPr>
            </a:pPr>
            <a:r>
              <a:t>SAM: $3.1B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4720" y="3749039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Personal finance comparison (US, English-speaking)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3383280"/>
            <a:ext cx="2560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0B981"/>
                </a:solidFill>
                <a:latin typeface="Calibri"/>
              </a:defRPr>
            </a:pPr>
            <a:r>
              <a:t>SOM: $124M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3749039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Year 3 target: 4% market share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How BankingVibe Makes Money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005840"/>
            <a:ext cx="192024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1005840"/>
            <a:ext cx="192024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79" y="1143000"/>
            <a:ext cx="17373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4F46E5"/>
                </a:solidFill>
                <a:latin typeface="Calibri"/>
              </a:defRPr>
            </a:pPr>
            <a:r>
              <a:t>CPC Clicks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79" y="1554480"/>
            <a:ext cx="1737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F0E17"/>
                </a:solidFill>
                <a:latin typeface="Calibri"/>
              </a:defRPr>
            </a:pPr>
            <a:r>
              <a:t>$2–18 per click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79" y="2057400"/>
            <a:ext cx="1737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Pay-per-click from lenders and insurers when users click 'Apply Now'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3200400"/>
            <a:ext cx="1737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10B981"/>
                </a:solidFill>
                <a:latin typeface="Calibri"/>
              </a:defRPr>
            </a:pPr>
            <a:r>
              <a:t>35% of revenue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4600" y="1005840"/>
            <a:ext cx="192024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14600" y="1005840"/>
            <a:ext cx="1920240" cy="73152"/>
          </a:xfrm>
          <a:prstGeom prst="rect">
            <a:avLst/>
          </a:prstGeom>
          <a:solidFill>
            <a:srgbClr val="F59E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06040" y="1143000"/>
            <a:ext cx="17373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59E0B"/>
                </a:solidFill>
                <a:latin typeface="Calibri"/>
              </a:defRPr>
            </a:pPr>
            <a:r>
              <a:t>Lead Gen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06040" y="1554480"/>
            <a:ext cx="1737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F0E17"/>
                </a:solidFill>
                <a:latin typeface="Calibri"/>
              </a:defRPr>
            </a:pPr>
            <a:r>
              <a:t>$25–120 per lead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06040" y="2057400"/>
            <a:ext cx="1737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Qualified lead packages sold directly to lenders and insurance carriers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6040" y="3200400"/>
            <a:ext cx="1737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10B981"/>
                </a:solidFill>
                <a:latin typeface="Calibri"/>
              </a:defRPr>
            </a:pPr>
            <a:r>
              <a:t>45% of revenue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09160" y="1005840"/>
            <a:ext cx="192024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709160" y="1005840"/>
            <a:ext cx="1920240" cy="73152"/>
          </a:xfrm>
          <a:prstGeom prst="rect">
            <a:avLst/>
          </a:prstGeom>
          <a:solidFill>
            <a:srgbClr val="10B98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00600" y="1143000"/>
            <a:ext cx="17373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0B981"/>
                </a:solidFill>
                <a:latin typeface="Calibri"/>
              </a:defRPr>
            </a:pPr>
            <a:r>
              <a:t>Display Ads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00600" y="1554480"/>
            <a:ext cx="1737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F0E17"/>
                </a:solidFill>
                <a:latin typeface="Calibri"/>
              </a:defRPr>
            </a:pPr>
            <a:r>
              <a:t>$4–12 CPM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00600" y="2057400"/>
            <a:ext cx="1737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Premium display advertising from financial brands to high-intent audiences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00600" y="3200400"/>
            <a:ext cx="1737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10B981"/>
                </a:solidFill>
                <a:latin typeface="Calibri"/>
              </a:defRPr>
            </a:pPr>
            <a:r>
              <a:t>12% of revenue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03720" y="1005840"/>
            <a:ext cx="192024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903720" y="1005840"/>
            <a:ext cx="1920240" cy="73152"/>
          </a:xfrm>
          <a:prstGeom prst="rect">
            <a:avLst/>
          </a:prstGeom>
          <a:solidFill>
            <a:srgbClr val="8B5CF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995159" y="1143000"/>
            <a:ext cx="17373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8B5CF6"/>
                </a:solidFill>
                <a:latin typeface="Calibri"/>
              </a:defRPr>
            </a:pPr>
            <a:r>
              <a:t>Premium SaaS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95159" y="1554480"/>
            <a:ext cx="1737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F0E17"/>
                </a:solidFill>
                <a:latin typeface="Calibri"/>
              </a:defRPr>
            </a:pPr>
            <a:r>
              <a:t>$49–299/mo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95159" y="2057400"/>
            <a:ext cx="17373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64748B"/>
                </a:solidFill>
                <a:latin typeface="Calibri Light"/>
              </a:defRPr>
            </a:pPr>
            <a:r>
              <a:t>White-label comparison tools for banks, credit unions &amp; financial advisors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95159" y="3200400"/>
            <a:ext cx="1737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b="1">
                <a:solidFill>
                  <a:srgbClr val="10B981"/>
                </a:solidFill>
                <a:latin typeface="Calibri"/>
              </a:defRPr>
            </a:pPr>
            <a:r>
              <a:t>8% of revenue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E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  <a:latin typeface="Calibri"/>
              </a:defRPr>
            </a:pPr>
            <a:r>
              <a:t>Early Traction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94A3B8"/>
                </a:solidFill>
                <a:latin typeface="Calibri Light"/>
              </a:defRPr>
            </a:pPr>
            <a:r>
              <a:t>Launched Q4 2025 — growing fast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280160"/>
            <a:ext cx="3931920" cy="155448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3749039" cy="822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 b="1">
                <a:solidFill>
                  <a:srgbClr val="F59E0B"/>
                </a:solidFill>
                <a:latin typeface="Calibri"/>
              </a:defRPr>
            </a:pPr>
            <a:r>
              <a:t>127,000+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9456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FFFFFF"/>
                </a:solidFill>
                <a:latin typeface="Calibri"/>
              </a:defRPr>
            </a:pPr>
            <a:r>
              <a:t>Monthly Unique Visitors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56032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0B981"/>
                </a:solidFill>
                <a:latin typeface="Calibri Light"/>
              </a:defRPr>
            </a:pPr>
            <a:r>
              <a:t>+340% QoQ growth</a:t>
            </a:r>
          </a:p>
        </p:txBody>
      </p:sp>
      <p:sp>
        <p:nvSpPr>
          <p:cNvPr id="9" name="Rectangle 8"/>
          <p:cNvSpPr/>
          <p:nvPr/>
        </p:nvSpPr>
        <p:spPr>
          <a:xfrm>
            <a:off x="4846320" y="1280160"/>
            <a:ext cx="3931920" cy="155448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937759" y="1371600"/>
            <a:ext cx="3749039" cy="822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 b="1">
                <a:solidFill>
                  <a:srgbClr val="F59E0B"/>
                </a:solidFill>
                <a:latin typeface="Calibri"/>
              </a:defRPr>
            </a:pPr>
            <a:r>
              <a:t>8,200+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59" y="219456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FFFFFF"/>
                </a:solidFill>
                <a:latin typeface="Calibri"/>
              </a:defRPr>
            </a:pPr>
            <a:r>
              <a:t>Qualified Leads Generated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7759" y="256032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0B981"/>
                </a:solidFill>
                <a:latin typeface="Calibri Light"/>
              </a:defRPr>
            </a:pPr>
            <a:r>
              <a:t>Since launch, 94% accepted by lenders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017520"/>
            <a:ext cx="3931920" cy="155448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3108960"/>
            <a:ext cx="3749039" cy="822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 b="1">
                <a:solidFill>
                  <a:srgbClr val="F59E0B"/>
                </a:solidFill>
                <a:latin typeface="Calibri"/>
              </a:defRPr>
            </a:pPr>
            <a:r>
              <a:t>$48,000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393192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FFFFFF"/>
                </a:solidFill>
                <a:latin typeface="Calibri"/>
              </a:defRPr>
            </a:pPr>
            <a:r>
              <a:t>MRR (March 2026)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297679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0B981"/>
                </a:solidFill>
                <a:latin typeface="Calibri Light"/>
              </a:defRPr>
            </a:pPr>
            <a:r>
              <a:t>Target: $200K MRR by Q4 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46320" y="3017520"/>
            <a:ext cx="3931920" cy="1554480"/>
          </a:xfrm>
          <a:prstGeom prst="rect">
            <a:avLst/>
          </a:prstGeom>
          <a:solidFill>
            <a:srgbClr val="1E1B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937759" y="3108960"/>
            <a:ext cx="3749039" cy="8229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 b="1">
                <a:solidFill>
                  <a:srgbClr val="F59E0B"/>
                </a:solidFill>
                <a:latin typeface="Calibri"/>
              </a:defRPr>
            </a:pPr>
            <a:r>
              <a:t>4.8★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759" y="393192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FFFFFF"/>
                </a:solidFill>
                <a:latin typeface="Calibri"/>
              </a:defRPr>
            </a:pPr>
            <a:r>
              <a:t>User Satisfaction Score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59" y="4297679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0B981"/>
                </a:solidFill>
                <a:latin typeface="Calibri Light"/>
              </a:defRPr>
            </a:pPr>
            <a:r>
              <a:t>Avg session: 4.2 min | 2.8 pages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Why BankingVibe Wins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1600">
                <a:solidFill>
                  <a:srgbClr val="4F46E5"/>
                </a:solidFill>
                <a:latin typeface="Calibri"/>
              </a:defRPr>
            </a:pPr>
            <a:r>
              <a:t>✓ Real-time rate updates</a:t>
            </a:r>
          </a:p>
          <a:p>
            <a:pPr>
              <a:spcBef>
                <a:spcPts val="600"/>
              </a:spcBef>
              <a:defRPr sz="1600">
                <a:solidFill>
                  <a:srgbClr val="4F46E5"/>
                </a:solidFill>
                <a:latin typeface="Calibri"/>
              </a:defRPr>
            </a:pPr>
            <a:r>
              <a:t>✓ Unbiased, algorithm-first rankings</a:t>
            </a:r>
          </a:p>
          <a:p>
            <a:pPr>
              <a:spcBef>
                <a:spcPts val="600"/>
              </a:spcBef>
              <a:defRPr sz="1600">
                <a:solidFill>
                  <a:srgbClr val="4F46E5"/>
                </a:solidFill>
                <a:latin typeface="Calibri"/>
              </a:defRPr>
            </a:pPr>
            <a:r>
              <a:t>✓ 10 product categories (full coverage)</a:t>
            </a:r>
          </a:p>
          <a:p>
            <a:pPr>
              <a:spcBef>
                <a:spcPts val="600"/>
              </a:spcBef>
              <a:defRPr sz="1600">
                <a:solidFill>
                  <a:srgbClr val="4F46E5"/>
                </a:solidFill>
                <a:latin typeface="Calibri"/>
              </a:defRPr>
            </a:pPr>
            <a:r>
              <a:t>✓ Mobile-first native app</a:t>
            </a:r>
          </a:p>
          <a:p>
            <a:pPr>
              <a:spcBef>
                <a:spcPts val="600"/>
              </a:spcBef>
              <a:defRPr sz="1600">
                <a:solidFill>
                  <a:srgbClr val="4F46E5"/>
                </a:solidFill>
                <a:latin typeface="Calibri"/>
              </a:defRPr>
            </a:pPr>
            <a:r>
              <a:t>✓ Zero ad dark patterns</a:t>
            </a:r>
          </a:p>
          <a:p>
            <a:pPr>
              <a:spcBef>
                <a:spcPts val="600"/>
              </a:spcBef>
              <a:defRPr sz="1600">
                <a:solidFill>
                  <a:srgbClr val="4F46E5"/>
                </a:solidFill>
                <a:latin typeface="Calibri"/>
              </a:defRPr>
            </a:pPr>
            <a:r>
              <a:t>✓ AI-powered matching (Q2 2026)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Product Roadmap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97280"/>
            <a:ext cx="1828800" cy="3200400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7D2FE"/>
                </a:solidFill>
                <a:latin typeface="Calibri"/>
              </a:defRPr>
            </a:pPr>
            <a:r>
              <a:t>✅ Q1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554480"/>
            <a:ext cx="1645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59E0B"/>
                </a:solidFill>
                <a:latin typeface="Calibri"/>
              </a:defRPr>
            </a:pPr>
            <a:r>
              <a:t>LAUNCHED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965960"/>
            <a:ext cx="16459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FFFFF"/>
                </a:solidFill>
                <a:latin typeface="Calibri Light"/>
              </a:defRPr>
            </a:pPr>
            <a:r>
              <a:t>10 comparison pages</a:t>
            </a:r>
            <a:br/>
            <a:r>
              <a:t>Blog &amp; SEO content</a:t>
            </a:r>
            <a:br/>
            <a:r>
              <a:t>Lead gen pipeline</a:t>
            </a:r>
            <a:br/>
            <a:r>
              <a:t>Partner network setup</a:t>
            </a:r>
          </a:p>
        </p:txBody>
      </p:sp>
      <p:sp>
        <p:nvSpPr>
          <p:cNvPr id="8" name="Rectangle 7"/>
          <p:cNvSpPr/>
          <p:nvPr/>
        </p:nvSpPr>
        <p:spPr>
          <a:xfrm>
            <a:off x="2423160" y="1097280"/>
            <a:ext cx="1828800" cy="3200400"/>
          </a:xfrm>
          <a:prstGeom prst="rect">
            <a:avLst/>
          </a:prstGeom>
          <a:solidFill>
            <a:srgbClr val="3730A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14600" y="118872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C7D2FE"/>
                </a:solidFill>
                <a:latin typeface="Calibri"/>
              </a:defRPr>
            </a:pPr>
            <a:r>
              <a:t>🔄 Q2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1554480"/>
            <a:ext cx="1645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59E0B"/>
                </a:solidFill>
                <a:latin typeface="Calibri"/>
              </a:defRPr>
            </a:pPr>
            <a:r>
              <a:t>IN PROGRESS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1965960"/>
            <a:ext cx="16459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FFFFF"/>
                </a:solidFill>
                <a:latin typeface="Calibri Light"/>
              </a:defRPr>
            </a:pPr>
            <a:r>
              <a:t>Mobile app launch</a:t>
            </a:r>
            <a:br/>
            <a:r>
              <a:t>AI rate matcher</a:t>
            </a:r>
            <a:br/>
            <a:r>
              <a:t>50 lender partners</a:t>
            </a:r>
            <a:br/>
            <a:r>
              <a:t>Email newsletter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80560" y="1097280"/>
            <a:ext cx="1828800" cy="3200400"/>
          </a:xfrm>
          <a:prstGeom prst="rect">
            <a:avLst/>
          </a:prstGeom>
          <a:solidFill>
            <a:srgbClr val="1E40A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0" y="118872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BFDBFE"/>
                </a:solidFill>
                <a:latin typeface="Calibri"/>
              </a:defRPr>
            </a:pPr>
            <a:r>
              <a:t>🎯 Q3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1554480"/>
            <a:ext cx="1645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59E0B"/>
                </a:solidFill>
                <a:latin typeface="Calibri"/>
              </a:defRPr>
            </a:pPr>
            <a:r>
              <a:t>UPCOMING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1965960"/>
            <a:ext cx="16459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FFFFF"/>
                </a:solidFill>
                <a:latin typeface="Calibri Light"/>
              </a:defRPr>
            </a:pPr>
            <a:r>
              <a:t>White-label SaaS</a:t>
            </a:r>
            <a:br/>
            <a:r>
              <a:t>API marketplace</a:t>
            </a:r>
            <a:br/>
            <a:r>
              <a:t>Credit monitoring</a:t>
            </a:r>
            <a:br/>
            <a:r>
              <a:t>Bank integrations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537960" y="1097280"/>
            <a:ext cx="2194560" cy="3200400"/>
          </a:xfrm>
          <a:prstGeom prst="rect">
            <a:avLst/>
          </a:prstGeom>
          <a:solidFill>
            <a:srgbClr val="0F0E1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29400" y="1188720"/>
            <a:ext cx="20116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94A3B8"/>
                </a:solidFill>
                <a:latin typeface="Calibri"/>
              </a:defRPr>
            </a:pPr>
            <a:r>
              <a:t>🚀 Q4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1554480"/>
            <a:ext cx="2011679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F59E0B"/>
                </a:solidFill>
                <a:latin typeface="Calibri"/>
              </a:defRPr>
            </a:pPr>
            <a:r>
              <a:t>VISION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1965960"/>
            <a:ext cx="2011679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FFFFF"/>
                </a:solidFill>
                <a:latin typeface="Calibri Light"/>
              </a:defRPr>
            </a:pPr>
            <a:r>
              <a:t>Series A fundraise</a:t>
            </a:r>
            <a:br/>
            <a:r>
              <a:t>International expansion</a:t>
            </a:r>
            <a:br/>
            <a:r>
              <a:t>B2B enterprise sales</a:t>
            </a:r>
            <a:br/>
            <a:r>
              <a:t>$200K+ MRR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F46E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0E17"/>
                </a:solidFill>
                <a:latin typeface="Calibri"/>
              </a:defRPr>
            </a:pPr>
            <a:r>
              <a:t>The Team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005840"/>
            <a:ext cx="19659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rapezoid 4"/>
          <p:cNvSpPr/>
          <p:nvPr/>
        </p:nvSpPr>
        <p:spPr>
          <a:xfrm>
            <a:off x="640080" y="1097280"/>
            <a:ext cx="1371600" cy="1371600"/>
          </a:xfrm>
          <a:prstGeom prst="trapezoid">
            <a:avLst/>
          </a:prstGeom>
          <a:solidFill>
            <a:srgbClr val="EEF2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280160"/>
            <a:ext cx="128016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400" b="1">
                <a:solidFill>
                  <a:srgbClr val="4F46E5"/>
                </a:solidFill>
                <a:latin typeface="Calibri"/>
              </a:defRPr>
            </a:pPr>
            <a:r>
              <a:t>BV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59" y="256032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0F0E17"/>
                </a:solidFill>
                <a:latin typeface="Calibri"/>
              </a:defRPr>
            </a:pPr>
            <a:r>
              <a:t>Bipan Sharma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59" y="292608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4F46E5"/>
                </a:solidFill>
                <a:latin typeface="Calibri"/>
              </a:defRPr>
            </a:pPr>
            <a:r>
              <a:t>CEO &amp; Co-Founder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59" y="3337560"/>
            <a:ext cx="187451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10+ yrs fintech. Ex-Goldman Sachs, LendingClub.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4600" y="1005840"/>
            <a:ext cx="19659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rapezoid 10"/>
          <p:cNvSpPr/>
          <p:nvPr/>
        </p:nvSpPr>
        <p:spPr>
          <a:xfrm>
            <a:off x="2834640" y="1097280"/>
            <a:ext cx="1371600" cy="1371600"/>
          </a:xfrm>
          <a:prstGeom prst="trapezoid">
            <a:avLst/>
          </a:prstGeom>
          <a:solidFill>
            <a:srgbClr val="FEF3C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80360" y="1280160"/>
            <a:ext cx="128016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400" b="1">
                <a:solidFill>
                  <a:srgbClr val="D97706"/>
                </a:solidFill>
                <a:latin typeface="Calibri"/>
              </a:defRPr>
            </a:pPr>
            <a:r>
              <a:t>SC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256032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0F0E17"/>
                </a:solidFill>
                <a:latin typeface="Calibri"/>
              </a:defRPr>
            </a:pPr>
            <a:r>
              <a:t>Sarah Chen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292608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4F46E5"/>
                </a:solidFill>
                <a:latin typeface="Calibri"/>
              </a:defRPr>
            </a:pPr>
            <a:r>
              <a:t>CTO &amp; Co-Founder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60320" y="3337560"/>
            <a:ext cx="187451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Ex-Google, Plaid. Built systems for 50M+ users.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09160" y="1005840"/>
            <a:ext cx="19659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rapezoid 16"/>
          <p:cNvSpPr/>
          <p:nvPr/>
        </p:nvSpPr>
        <p:spPr>
          <a:xfrm>
            <a:off x="5029200" y="1097280"/>
            <a:ext cx="1371600" cy="1371600"/>
          </a:xfrm>
          <a:prstGeom prst="trapezoid">
            <a:avLst/>
          </a:prstGeom>
          <a:solidFill>
            <a:srgbClr val="ECFDF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74920" y="1280160"/>
            <a:ext cx="128016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400" b="1">
                <a:solidFill>
                  <a:srgbClr val="059669"/>
                </a:solidFill>
                <a:latin typeface="Calibri"/>
              </a:defRPr>
            </a:pPr>
            <a:r>
              <a:t>MJ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80" y="256032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0F0E17"/>
                </a:solidFill>
                <a:latin typeface="Calibri"/>
              </a:defRPr>
            </a:pPr>
            <a:r>
              <a:t>Marcus Johnson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292608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4F46E5"/>
                </a:solidFill>
                <a:latin typeface="Calibri"/>
              </a:defRPr>
            </a:pPr>
            <a:r>
              <a:t>Head of Growth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3337560"/>
            <a:ext cx="187451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Ex-NerdWallet, Credit Karma. SEO &amp; paid growth.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03720" y="1005840"/>
            <a:ext cx="19659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rapezoid 22"/>
          <p:cNvSpPr/>
          <p:nvPr/>
        </p:nvSpPr>
        <p:spPr>
          <a:xfrm>
            <a:off x="7223759" y="1097280"/>
            <a:ext cx="1371600" cy="1371600"/>
          </a:xfrm>
          <a:prstGeom prst="trapezoid">
            <a:avLst/>
          </a:prstGeom>
          <a:solidFill>
            <a:srgbClr val="F3E8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269480" y="1280160"/>
            <a:ext cx="1280160" cy="9144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2400" b="1">
                <a:solidFill>
                  <a:srgbClr val="7C3AED"/>
                </a:solidFill>
                <a:latin typeface="Calibri"/>
              </a:defRPr>
            </a:pPr>
            <a:r>
              <a:t>EP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9440" y="256032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0F0E17"/>
                </a:solidFill>
                <a:latin typeface="Calibri"/>
              </a:defRPr>
            </a:pPr>
            <a:r>
              <a:t>Emily Park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49440" y="2926080"/>
            <a:ext cx="187451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4F46E5"/>
                </a:solidFill>
                <a:latin typeface="Calibri"/>
              </a:defRPr>
            </a:pPr>
            <a:r>
              <a:t>Head of Partnerships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3337560"/>
            <a:ext cx="187451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64748B"/>
                </a:solidFill>
                <a:latin typeface="Calibri Light"/>
              </a:defRPr>
            </a:pPr>
            <a:r>
              <a:t>15 yrs B2B financial services. Built 200+ lender relationships.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